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</p:sldMasterIdLst>
  <p:notesMasterIdLst>
    <p:notesMasterId r:id="rId48"/>
  </p:notesMasterIdLst>
  <p:handoutMasterIdLst>
    <p:handoutMasterId r:id="rId49"/>
  </p:handoutMasterIdLst>
  <p:sldIdLst>
    <p:sldId id="312" r:id="rId4"/>
    <p:sldId id="313" r:id="rId5"/>
    <p:sldId id="258" r:id="rId6"/>
    <p:sldId id="262" r:id="rId7"/>
    <p:sldId id="319" r:id="rId8"/>
    <p:sldId id="320" r:id="rId9"/>
    <p:sldId id="322" r:id="rId10"/>
    <p:sldId id="325" r:id="rId11"/>
    <p:sldId id="328" r:id="rId12"/>
    <p:sldId id="330" r:id="rId13"/>
    <p:sldId id="339" r:id="rId14"/>
    <p:sldId id="332" r:id="rId15"/>
    <p:sldId id="333" r:id="rId16"/>
    <p:sldId id="334" r:id="rId17"/>
    <p:sldId id="335" r:id="rId18"/>
    <p:sldId id="336" r:id="rId19"/>
    <p:sldId id="340" r:id="rId20"/>
    <p:sldId id="346" r:id="rId21"/>
    <p:sldId id="347" r:id="rId22"/>
    <p:sldId id="458" r:id="rId23"/>
    <p:sldId id="274" r:id="rId24"/>
    <p:sldId id="449" r:id="rId25"/>
    <p:sldId id="450" r:id="rId26"/>
    <p:sldId id="384" r:id="rId27"/>
    <p:sldId id="456" r:id="rId28"/>
    <p:sldId id="451" r:id="rId29"/>
    <p:sldId id="452" r:id="rId30"/>
    <p:sldId id="453" r:id="rId31"/>
    <p:sldId id="454" r:id="rId32"/>
    <p:sldId id="459" r:id="rId33"/>
    <p:sldId id="457" r:id="rId34"/>
    <p:sldId id="455" r:id="rId35"/>
    <p:sldId id="460" r:id="rId36"/>
    <p:sldId id="492" r:id="rId37"/>
    <p:sldId id="493" r:id="rId38"/>
    <p:sldId id="494" r:id="rId39"/>
    <p:sldId id="499" r:id="rId40"/>
    <p:sldId id="501" r:id="rId41"/>
    <p:sldId id="495" r:id="rId42"/>
    <p:sldId id="509" r:id="rId43"/>
    <p:sldId id="508" r:id="rId44"/>
    <p:sldId id="502" r:id="rId45"/>
    <p:sldId id="447" r:id="rId46"/>
    <p:sldId id="33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02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 snapToGrid="0">
      <p:cViewPr>
        <p:scale>
          <a:sx n="125" d="100"/>
          <a:sy n="125" d="100"/>
        </p:scale>
        <p:origin x="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CENÁRIO AWS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Compreendendo alguns detalhes fundamentais sobre os elementos de rede responsáveis por gerenciar as aplicações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581;p57">
            <a:extLst>
              <a:ext uri="{FF2B5EF4-FFF2-40B4-BE49-F238E27FC236}">
                <a16:creationId xmlns:a16="http://schemas.microsoft.com/office/drawing/2014/main" id="{3E4446C4-845C-37B7-30F6-6960A87F2D81}"/>
              </a:ext>
            </a:extLst>
          </p:cNvPr>
          <p:cNvSpPr/>
          <p:nvPr/>
        </p:nvSpPr>
        <p:spPr>
          <a:xfrm>
            <a:off x="5749517" y="360719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Host</a:t>
            </a:r>
            <a:endParaRPr lang="pt-BR" sz="1200" dirty="0">
              <a:latin typeface="Consolas" panose="020B0609020204030204" pitchFamily="49" charset="0"/>
              <a:ea typeface="Segoe UI Black" panose="020B0A02040204020203" pitchFamily="34" charset="0"/>
            </a:endParaRPr>
          </a:p>
        </p:txBody>
      </p:sp>
      <p:sp>
        <p:nvSpPr>
          <p:cNvPr id="50" name="Google Shape;1581;p57">
            <a:extLst>
              <a:ext uri="{FF2B5EF4-FFF2-40B4-BE49-F238E27FC236}">
                <a16:creationId xmlns:a16="http://schemas.microsoft.com/office/drawing/2014/main" id="{79E955F2-4911-7342-85DF-5F296887C879}"/>
              </a:ext>
            </a:extLst>
          </p:cNvPr>
          <p:cNvSpPr/>
          <p:nvPr/>
        </p:nvSpPr>
        <p:spPr>
          <a:xfrm>
            <a:off x="4621917" y="3609333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Rede</a:t>
            </a:r>
            <a:endParaRPr lang="pt-BR" sz="1200" dirty="0">
              <a:latin typeface="Consolas" panose="020B0609020204030204" pitchFamily="49" charset="0"/>
              <a:ea typeface="Segoe UI Black" panose="020B0A02040204020203" pitchFamily="34" charset="0"/>
            </a:endParaRP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BF5ECE02-A4FE-6C9B-440F-774CFAE8C2E5}"/>
              </a:ext>
            </a:extLst>
          </p:cNvPr>
          <p:cNvSpPr/>
          <p:nvPr/>
        </p:nvSpPr>
        <p:spPr>
          <a:xfrm>
            <a:off x="3494318" y="360719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Rede</a:t>
            </a:r>
            <a:endParaRPr lang="pt-BR" sz="1200" dirty="0">
              <a:latin typeface="Consolas" panose="020B0609020204030204" pitchFamily="49" charset="0"/>
              <a:ea typeface="Segoe UI Black" panose="020B0A02040204020203" pitchFamily="34" charset="0"/>
            </a:endParaRPr>
          </a:p>
        </p:txBody>
      </p:sp>
      <p:sp>
        <p:nvSpPr>
          <p:cNvPr id="52" name="Google Shape;1581;p57">
            <a:extLst>
              <a:ext uri="{FF2B5EF4-FFF2-40B4-BE49-F238E27FC236}">
                <a16:creationId xmlns:a16="http://schemas.microsoft.com/office/drawing/2014/main" id="{9095D313-AAC2-AE20-57BE-FA82D581B0EF}"/>
              </a:ext>
            </a:extLst>
          </p:cNvPr>
          <p:cNvSpPr/>
          <p:nvPr/>
        </p:nvSpPr>
        <p:spPr>
          <a:xfrm>
            <a:off x="2366718" y="360719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Rede</a:t>
            </a:r>
            <a:endParaRPr lang="pt-BR" sz="1200" dirty="0">
              <a:latin typeface="Consolas" panose="020B0609020204030204" pitchFamily="49" charset="0"/>
              <a:ea typeface="Segoe UI Black" panose="020B0A02040204020203" pitchFamily="34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2A521AC-50C9-3601-3D53-40695FCB6FB8}"/>
              </a:ext>
            </a:extLst>
          </p:cNvPr>
          <p:cNvSpPr txBox="1"/>
          <p:nvPr/>
        </p:nvSpPr>
        <p:spPr>
          <a:xfrm>
            <a:off x="3273815" y="3570654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C0D6499-62F7-99C7-4D3A-F01F98D0ED59}"/>
              </a:ext>
            </a:extLst>
          </p:cNvPr>
          <p:cNvSpPr txBox="1"/>
          <p:nvPr/>
        </p:nvSpPr>
        <p:spPr>
          <a:xfrm>
            <a:off x="4401414" y="3570654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FEEFC68-2ACF-502D-B203-4C466A350FFB}"/>
              </a:ext>
            </a:extLst>
          </p:cNvPr>
          <p:cNvSpPr txBox="1"/>
          <p:nvPr/>
        </p:nvSpPr>
        <p:spPr>
          <a:xfrm>
            <a:off x="5530995" y="3570654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43025"/>
              </p:ext>
            </p:extLst>
          </p:nvPr>
        </p:nvGraphicFramePr>
        <p:xfrm>
          <a:off x="2112701" y="4034274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192.168.1.1 a 192.168.1.254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192.168.1.255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8068E5F-A66C-DD11-E136-3DCCEEDEA4FB}"/>
              </a:ext>
            </a:extLst>
          </p:cNvPr>
          <p:cNvSpPr txBox="1"/>
          <p:nvPr/>
        </p:nvSpPr>
        <p:spPr>
          <a:xfrm>
            <a:off x="2197888" y="1718276"/>
            <a:ext cx="5279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1/24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0542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0542" y="2235229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0542" y="2675003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0542" y="3114777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0542" y="3554551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0542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0542" y="1795455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326280" y="2146535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192.168.0.4/24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192.168.0.254/24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192.168.0.12/24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192.168.0.21/24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192.168.0.22/24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674C088-CE1E-434B-C71E-058D46E48E6A}"/>
              </a:ext>
            </a:extLst>
          </p:cNvPr>
          <p:cNvGrpSpPr/>
          <p:nvPr/>
        </p:nvGrpSpPr>
        <p:grpSpPr>
          <a:xfrm>
            <a:off x="177314" y="1413930"/>
            <a:ext cx="828000" cy="828000"/>
            <a:chOff x="249605" y="1311204"/>
            <a:chExt cx="828000" cy="828000"/>
          </a:xfrm>
        </p:grpSpPr>
        <p:sp>
          <p:nvSpPr>
            <p:cNvPr id="32" name="Google Shape;1482;p49">
              <a:extLst>
                <a:ext uri="{FF2B5EF4-FFF2-40B4-BE49-F238E27FC236}">
                  <a16:creationId xmlns:a16="http://schemas.microsoft.com/office/drawing/2014/main" id="{2C6B99A5-8077-F32B-B57B-A7334B8DBE9A}"/>
                </a:ext>
              </a:extLst>
            </p:cNvPr>
            <p:cNvSpPr/>
            <p:nvPr/>
          </p:nvSpPr>
          <p:spPr>
            <a:xfrm>
              <a:off x="249605" y="1311204"/>
              <a:ext cx="828000" cy="828000"/>
            </a:xfrm>
            <a:prstGeom prst="ellipse">
              <a:avLst/>
            </a:pr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04;p49">
              <a:extLst>
                <a:ext uri="{FF2B5EF4-FFF2-40B4-BE49-F238E27FC236}">
                  <a16:creationId xmlns:a16="http://schemas.microsoft.com/office/drawing/2014/main" id="{EA567878-5018-5869-DBCD-AD4F6834D70C}"/>
                </a:ext>
              </a:extLst>
            </p:cNvPr>
            <p:cNvSpPr txBox="1"/>
            <p:nvPr/>
          </p:nvSpPr>
          <p:spPr>
            <a:xfrm>
              <a:off x="468252" y="1499225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4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53F0B73-D583-31DA-8DF9-AFFD028D5103}"/>
              </a:ext>
            </a:extLst>
          </p:cNvPr>
          <p:cNvSpPr txBox="1"/>
          <p:nvPr/>
        </p:nvSpPr>
        <p:spPr>
          <a:xfrm>
            <a:off x="1038966" y="1368684"/>
            <a:ext cx="2418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Número de </a:t>
            </a:r>
            <a:r>
              <a:rPr lang="pt-BR" sz="1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subnets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367C61-6F12-64E5-45F0-5EF9D751ED24}"/>
              </a:ext>
            </a:extLst>
          </p:cNvPr>
          <p:cNvSpPr txBox="1"/>
          <p:nvPr/>
        </p:nvSpPr>
        <p:spPr>
          <a:xfrm>
            <a:off x="1038965" y="1615227"/>
            <a:ext cx="241860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informação é útil para calcular o “salto” entre endereços de rede</a:t>
            </a:r>
            <a:endParaRPr lang="pt-BR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18E5265D-D177-6755-9C4F-3019BF141BF3}"/>
                  </a:ext>
                </a:extLst>
              </p:cNvPr>
              <p:cNvSpPr txBox="1"/>
              <p:nvPr/>
            </p:nvSpPr>
            <p:spPr>
              <a:xfrm>
                <a:off x="1128712" y="1999914"/>
                <a:ext cx="10487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256 / 4=64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18E5265D-D177-6755-9C4F-3019BF141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2" y="1999914"/>
                <a:ext cx="1048749" cy="215444"/>
              </a:xfrm>
              <a:prstGeom prst="rect">
                <a:avLst/>
              </a:prstGeom>
              <a:blipFill>
                <a:blip r:embed="rId4"/>
                <a:stretch>
                  <a:fillRect l="-2907" r="-2907" b="-3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ixaDeTexto 41">
            <a:extLst>
              <a:ext uri="{FF2B5EF4-FFF2-40B4-BE49-F238E27FC236}">
                <a16:creationId xmlns:a16="http://schemas.microsoft.com/office/drawing/2014/main" id="{35602208-501B-3791-2F2B-AE511ECB1E60}"/>
              </a:ext>
            </a:extLst>
          </p:cNvPr>
          <p:cNvSpPr txBox="1"/>
          <p:nvPr/>
        </p:nvSpPr>
        <p:spPr>
          <a:xfrm>
            <a:off x="1038965" y="2428625"/>
            <a:ext cx="2418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Calcular octeto misto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8EDE84F-51B1-0FB0-3997-9B4BC619D862}"/>
              </a:ext>
            </a:extLst>
          </p:cNvPr>
          <p:cNvSpPr txBox="1"/>
          <p:nvPr/>
        </p:nvSpPr>
        <p:spPr>
          <a:xfrm>
            <a:off x="1038964" y="2675168"/>
            <a:ext cx="241860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 o “salto” em mãos, o octeto misto é calculado por:</a:t>
            </a:r>
            <a:endParaRPr lang="pt-BR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812A30AA-5A02-52BD-0AC0-CCF2BBE6E4AA}"/>
                  </a:ext>
                </a:extLst>
              </p:cNvPr>
              <p:cNvSpPr txBox="1"/>
              <p:nvPr/>
            </p:nvSpPr>
            <p:spPr>
              <a:xfrm>
                <a:off x="1128711" y="3059855"/>
                <a:ext cx="13336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256 −64=192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812A30AA-5A02-52BD-0AC0-CCF2BBE6E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1" y="3059855"/>
                <a:ext cx="1333698" cy="215444"/>
              </a:xfrm>
              <a:prstGeom prst="rect">
                <a:avLst/>
              </a:prstGeom>
              <a:blipFill>
                <a:blip r:embed="rId5"/>
                <a:stretch>
                  <a:fillRect l="-2283" r="-1826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F397729-25DA-C6AE-02BF-429197B586D0}"/>
              </a:ext>
            </a:extLst>
          </p:cNvPr>
          <p:cNvGrpSpPr/>
          <p:nvPr/>
        </p:nvGrpSpPr>
        <p:grpSpPr>
          <a:xfrm>
            <a:off x="166091" y="2474934"/>
            <a:ext cx="828000" cy="828000"/>
            <a:chOff x="249605" y="1311204"/>
            <a:chExt cx="828000" cy="828000"/>
          </a:xfrm>
        </p:grpSpPr>
        <p:sp>
          <p:nvSpPr>
            <p:cNvPr id="46" name="Google Shape;1482;p49">
              <a:extLst>
                <a:ext uri="{FF2B5EF4-FFF2-40B4-BE49-F238E27FC236}">
                  <a16:creationId xmlns:a16="http://schemas.microsoft.com/office/drawing/2014/main" id="{FBC893D2-0387-41BD-F59B-B976CA9BF973}"/>
                </a:ext>
              </a:extLst>
            </p:cNvPr>
            <p:cNvSpPr/>
            <p:nvPr/>
          </p:nvSpPr>
          <p:spPr>
            <a:xfrm>
              <a:off x="249605" y="1311204"/>
              <a:ext cx="828000" cy="828000"/>
            </a:xfrm>
            <a:prstGeom prst="ellipse">
              <a:avLst/>
            </a:pr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404;p49">
              <a:extLst>
                <a:ext uri="{FF2B5EF4-FFF2-40B4-BE49-F238E27FC236}">
                  <a16:creationId xmlns:a16="http://schemas.microsoft.com/office/drawing/2014/main" id="{EF699A9C-B010-34FA-5259-FB257A705BBB}"/>
                </a:ext>
              </a:extLst>
            </p:cNvPr>
            <p:cNvSpPr txBox="1"/>
            <p:nvPr/>
          </p:nvSpPr>
          <p:spPr>
            <a:xfrm>
              <a:off x="468252" y="1499225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4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234B80D-9CF4-2382-193C-5488A43F1390}"/>
              </a:ext>
            </a:extLst>
          </p:cNvPr>
          <p:cNvSpPr txBox="1"/>
          <p:nvPr/>
        </p:nvSpPr>
        <p:spPr>
          <a:xfrm>
            <a:off x="1038964" y="3543411"/>
            <a:ext cx="2418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Montar tabela de </a:t>
            </a:r>
            <a:r>
              <a:rPr lang="pt-BR" sz="1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IPs</a:t>
            </a:r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AE2F6F7-57E2-FEBF-E8B6-FD4C4D39924F}"/>
              </a:ext>
            </a:extLst>
          </p:cNvPr>
          <p:cNvSpPr txBox="1"/>
          <p:nvPr/>
        </p:nvSpPr>
        <p:spPr>
          <a:xfrm>
            <a:off x="1038963" y="3789954"/>
            <a:ext cx="241860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 blocos reduzidos e um octeto misto, é possível obter os endereços de IP de cada </a:t>
            </a:r>
            <a:r>
              <a:rPr lang="pt-BR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</a:t>
            </a:r>
            <a:endParaRPr lang="pt-BR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5B4E730-3AAC-0970-20F8-E0D8DFDA632C}"/>
              </a:ext>
            </a:extLst>
          </p:cNvPr>
          <p:cNvGrpSpPr/>
          <p:nvPr/>
        </p:nvGrpSpPr>
        <p:grpSpPr>
          <a:xfrm>
            <a:off x="166090" y="3589720"/>
            <a:ext cx="828000" cy="828000"/>
            <a:chOff x="249605" y="1311204"/>
            <a:chExt cx="828000" cy="828000"/>
          </a:xfrm>
        </p:grpSpPr>
        <p:sp>
          <p:nvSpPr>
            <p:cNvPr id="52" name="Google Shape;1482;p49">
              <a:extLst>
                <a:ext uri="{FF2B5EF4-FFF2-40B4-BE49-F238E27FC236}">
                  <a16:creationId xmlns:a16="http://schemas.microsoft.com/office/drawing/2014/main" id="{3E4ED824-F794-4E12-2B5E-056955040361}"/>
                </a:ext>
              </a:extLst>
            </p:cNvPr>
            <p:cNvSpPr/>
            <p:nvPr/>
          </p:nvSpPr>
          <p:spPr>
            <a:xfrm>
              <a:off x="249605" y="1311204"/>
              <a:ext cx="828000" cy="828000"/>
            </a:xfrm>
            <a:prstGeom prst="ellipse">
              <a:avLst/>
            </a:pr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404;p49">
              <a:extLst>
                <a:ext uri="{FF2B5EF4-FFF2-40B4-BE49-F238E27FC236}">
                  <a16:creationId xmlns:a16="http://schemas.microsoft.com/office/drawing/2014/main" id="{E791C87C-4E87-7703-42D5-353DB2DC393C}"/>
                </a:ext>
              </a:extLst>
            </p:cNvPr>
            <p:cNvSpPr txBox="1"/>
            <p:nvPr/>
          </p:nvSpPr>
          <p:spPr>
            <a:xfrm>
              <a:off x="468252" y="1499225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4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</a:t>
            </a:r>
            <a:r>
              <a:rPr lang="pt-BR" sz="1000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</a:t>
            </a:r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</a:t>
            </a:r>
            <a:r>
              <a:rPr lang="pt-BR" sz="1000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</a:t>
            </a:r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</a:t>
            </a:r>
            <a:r>
              <a:rPr lang="pt-BR" sz="1000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</a:t>
            </a:r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</a:t>
            </a:r>
            <a:r>
              <a:rPr lang="pt-BR" sz="1000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subnet</a:t>
            </a:r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2268</Words>
  <Application>Microsoft Office PowerPoint</Application>
  <PresentationFormat>Apresentação na tela (16:9)</PresentationFormat>
  <Paragraphs>452</Paragraphs>
  <Slides>44</Slides>
  <Notes>44</Notes>
  <HiddenSlides>1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44</vt:i4>
      </vt:variant>
    </vt:vector>
  </HeadingPairs>
  <TitlesOfParts>
    <vt:vector size="62" baseType="lpstr">
      <vt:lpstr>Arial</vt:lpstr>
      <vt:lpstr>Cambria Math</vt:lpstr>
      <vt:lpstr>Consolas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ENDEREÇAMENTO SEM CLASSE</vt:lpstr>
      <vt:lpstr>ENDEREÇAMENTO SEM CLASSE</vt:lpstr>
      <vt:lpstr>ARQUITETURA DE REDES NA AWS</vt:lpstr>
      <vt:lpstr>DICIONÁRIO DE REDES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31</cp:revision>
  <dcterms:modified xsi:type="dcterms:W3CDTF">2022-06-16T02:48:39Z</dcterms:modified>
</cp:coreProperties>
</file>